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notesMasterIdLst>
    <p:notesMasterId r:id="rId3"/>
  </p:notesMasterIdLst>
  <p:sldSz cx="6096000" cy="20726400"/>
  <p:notesSz cx="20726400" cy="6096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notesMaster" Target="notesMasters/notesMaster1.xml"/><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image" Target="../media/image-1-3.png"/><Relationship Id="rId4" Type="http://schemas.openxmlformats.org/officeDocument/2006/relationships/image" Target="../media/image-1-4.png"/><Relationship Id="rId5" Type="http://schemas.openxmlformats.org/officeDocument/2006/relationships/image" Target="../media/image-1-5.png"/><Relationship Id="rId6" Type="http://schemas.openxmlformats.org/officeDocument/2006/relationships/image" Target="../media/image-1-6.png"/><Relationship Id="rId7" Type="http://schemas.openxmlformats.org/officeDocument/2006/relationships/image" Target="../media/image-1-7.png"/><Relationship Id="rId8" Type="http://schemas.openxmlformats.org/officeDocument/2006/relationships/slideLayout" Target="../slideLayouts/slideLayout1.xml"/><Relationship Id="rId9"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6096000" cy="20141654"/>
          </a:xfrm>
          <a:prstGeom prst="rect">
            <a:avLst/>
          </a:prstGeom>
          <a:ln/>
          <a:effectLst>
            <a:outerShdw sx="100000" sy="100000" kx="0" ky="0" algn="bl" rotWithShape="0" blurRad="381000" dist="171450" dir="5400000">
              <a:srgbClr val="141618">
                <a:alpha val="12000"/>
              </a:srgbClr>
            </a:outerShdw>
          </a:effectLst>
        </p:spPr>
      </p:sp>
      <p:sp>
        <p:nvSpPr>
          <p:cNvPr id="3" name="Shape 1"/>
          <p:cNvSpPr/>
          <p:nvPr/>
        </p:nvSpPr>
        <p:spPr>
          <a:xfrm>
            <a:off x="0" y="781050"/>
            <a:ext cx="6096000" cy="9525"/>
          </a:xfrm>
          <a:prstGeom prst="rect">
            <a:avLst/>
          </a:prstGeom>
          <a:solidFill>
            <a:srgbClr val="EEF0F2"/>
          </a:solidFill>
          <a:ln/>
        </p:spPr>
      </p:sp>
      <p:pic>
        <p:nvPicPr>
          <p:cNvPr id="4" name="Image 0" descr="preencoded.png">    </p:cNvPr>
          <p:cNvPicPr>
            <a:picLocks noChangeAspect="1"/>
          </p:cNvPicPr>
          <p:nvPr/>
        </p:nvPicPr>
        <p:blipFill>
          <a:blip r:embed="rId1"/>
          <a:stretch>
            <a:fillRect/>
          </a:stretch>
        </p:blipFill>
        <p:spPr>
          <a:xfrm>
            <a:off x="381000" y="209550"/>
            <a:ext cx="1641797" cy="361950"/>
          </a:xfrm>
          <a:prstGeom prst="rect">
            <a:avLst/>
          </a:prstGeom>
        </p:spPr>
      </p:pic>
      <p:sp>
        <p:nvSpPr>
          <p:cNvPr id="5" name="Text 2"/>
          <p:cNvSpPr/>
          <p:nvPr/>
        </p:nvSpPr>
        <p:spPr>
          <a:xfrm>
            <a:off x="5030242" y="314548"/>
            <a:ext cx="760958" cy="189979"/>
          </a:xfrm>
          <a:prstGeom prst="rect">
            <a:avLst/>
          </a:prstGeom>
          <a:noFill/>
          <a:ln/>
        </p:spPr>
        <p:txBody>
          <a:bodyPr wrap="square" lIns="25400" tIns="25400" rIns="25400" bIns="25400" rtlCol="0" anchor="t">
            <a:normAutofit/>
          </a:bodyPr>
          <a:lstStyle/>
          <a:p>
            <a:pPr algn="l" indent="0" marL="0">
              <a:lnSpc>
                <a:spcPct val="145000"/>
              </a:lnSpc>
              <a:buNone/>
            </a:pPr>
            <a:r>
              <a:rPr lang="en-US" sz="825" spc="149" kern="0" dirty="0">
                <a:solidFill>
                  <a:srgbClr val="941114"/>
                </a:solidFill>
                <a:latin typeface="Arial" pitchFamily="34" charset="0"/>
                <a:ea typeface="Arial" pitchFamily="34" charset="-122"/>
                <a:cs typeface="Arial" pitchFamily="34" charset="-120"/>
              </a:rPr>
              <a:t>VICTORIA</a:t>
            </a:r>
            <a:endParaRPr lang="en-US" sz="825" dirty="0"/>
          </a:p>
        </p:txBody>
      </p:sp>
      <p:sp>
        <p:nvSpPr>
          <p:cNvPr id="6" name="Shape 3"/>
          <p:cNvSpPr/>
          <p:nvPr/>
        </p:nvSpPr>
        <p:spPr>
          <a:xfrm>
            <a:off x="0" y="790575"/>
            <a:ext cx="6096000" cy="3429000"/>
          </a:xfrm>
          <a:prstGeom prst="rect">
            <a:avLst/>
          </a:prstGeom>
          <a:solidFill>
            <a:srgbClr val="4A4F55"/>
          </a:solidFill>
          <a:ln/>
        </p:spPr>
      </p:sp>
      <p:sp>
        <p:nvSpPr>
          <p:cNvPr id="7" name="Shape 4"/>
          <p:cNvSpPr/>
          <p:nvPr/>
        </p:nvSpPr>
        <p:spPr>
          <a:xfrm>
            <a:off x="0" y="3829050"/>
            <a:ext cx="3347963" cy="390525"/>
          </a:xfrm>
          <a:prstGeom prst="rect">
            <a:avLst/>
          </a:prstGeom>
          <a:solidFill>
            <a:srgbClr val="2C2F33">
              <a:alpha val="86000"/>
            </a:srgbClr>
          </a:solidFill>
          <a:ln/>
        </p:spPr>
      </p:sp>
      <p:pic>
        <p:nvPicPr>
          <p:cNvPr id="8" name="Image 1" descr="preencoded.png">    </p:cNvPr>
          <p:cNvPicPr>
            <a:picLocks noChangeAspect="1"/>
          </p:cNvPicPr>
          <p:nvPr/>
        </p:nvPicPr>
        <p:blipFill>
          <a:blip r:embed="rId2">
            <a:alphaModFix amt="95000"/>
          </a:blip>
          <a:stretch>
            <a:fillRect/>
          </a:stretch>
        </p:blipFill>
        <p:spPr>
          <a:xfrm>
            <a:off x="209550" y="3933825"/>
            <a:ext cx="584746" cy="180975"/>
          </a:xfrm>
          <a:prstGeom prst="rect">
            <a:avLst/>
          </a:prstGeom>
        </p:spPr>
      </p:pic>
      <p:sp>
        <p:nvSpPr>
          <p:cNvPr id="9" name="Shape 5"/>
          <p:cNvSpPr/>
          <p:nvPr/>
        </p:nvSpPr>
        <p:spPr>
          <a:xfrm>
            <a:off x="927646" y="3955256"/>
            <a:ext cx="9525" cy="138113"/>
          </a:xfrm>
          <a:prstGeom prst="rect">
            <a:avLst/>
          </a:prstGeom>
          <a:solidFill>
            <a:srgbClr val="FFFFFF">
              <a:alpha val="28000"/>
            </a:srgbClr>
          </a:solidFill>
          <a:ln/>
        </p:spPr>
      </p:sp>
      <p:sp>
        <p:nvSpPr>
          <p:cNvPr id="10" name="Text 6"/>
          <p:cNvSpPr/>
          <p:nvPr/>
        </p:nvSpPr>
        <p:spPr>
          <a:xfrm>
            <a:off x="1070521" y="3955256"/>
            <a:ext cx="2163142" cy="176212"/>
          </a:xfrm>
          <a:prstGeom prst="rect">
            <a:avLst/>
          </a:prstGeom>
          <a:noFill/>
          <a:ln/>
        </p:spPr>
        <p:txBody>
          <a:bodyPr wrap="square" lIns="25400" tIns="25400" rIns="25400" bIns="25400" rtlCol="0" anchor="t">
            <a:normAutofit/>
          </a:bodyPr>
          <a:lstStyle/>
          <a:p>
            <a:pPr algn="l" indent="0" marL="0">
              <a:lnSpc>
                <a:spcPct val="145000"/>
              </a:lnSpc>
              <a:buNone/>
            </a:pPr>
            <a:r>
              <a:rPr lang="en-US" sz="750" spc="120" kern="0" dirty="0">
                <a:solidFill>
                  <a:srgbClr val="FFFFFF">
                    <a:alpha val="82000"/>
                  </a:srgbClr>
                </a:solidFill>
                <a:latin typeface="Arial" pitchFamily="34" charset="0"/>
                <a:ea typeface="Arial" pitchFamily="34" charset="-122"/>
                <a:cs typeface="Arial" pitchFamily="34" charset="-120"/>
              </a:rPr>
              <a:t>AUTHORISED DEALER · VICTORIA</a:t>
            </a:r>
            <a:endParaRPr lang="en-US" sz="750" dirty="0"/>
          </a:p>
        </p:txBody>
      </p:sp>
      <p:sp>
        <p:nvSpPr>
          <p:cNvPr id="11" name="Shape 7"/>
          <p:cNvSpPr/>
          <p:nvPr/>
        </p:nvSpPr>
        <p:spPr>
          <a:xfrm>
            <a:off x="0" y="4219575"/>
            <a:ext cx="6096000" cy="2714253"/>
          </a:xfrm>
          <a:prstGeom prst="rect">
            <a:avLst/>
          </a:prstGeom>
          <a:solidFill>
            <a:srgbClr val="941114"/>
          </a:solidFill>
          <a:ln/>
        </p:spPr>
      </p:sp>
      <p:sp>
        <p:nvSpPr>
          <p:cNvPr id="12" name="Text 8"/>
          <p:cNvSpPr/>
          <p:nvPr/>
        </p:nvSpPr>
        <p:spPr>
          <a:xfrm>
            <a:off x="381000" y="4633913"/>
            <a:ext cx="1607418" cy="189979"/>
          </a:xfrm>
          <a:prstGeom prst="rect">
            <a:avLst/>
          </a:prstGeom>
          <a:noFill/>
          <a:ln/>
        </p:spPr>
        <p:txBody>
          <a:bodyPr wrap="square" lIns="25400" tIns="25400" rIns="25400" bIns="25400" rtlCol="0" anchor="t">
            <a:normAutofit/>
          </a:bodyPr>
          <a:lstStyle/>
          <a:p>
            <a:pPr algn="l" indent="0" marL="0">
              <a:lnSpc>
                <a:spcPct val="145000"/>
              </a:lnSpc>
              <a:buNone/>
            </a:pPr>
            <a:r>
              <a:rPr lang="en-US" sz="825" spc="182" kern="0" dirty="0">
                <a:solidFill>
                  <a:srgbClr val="FFFFFF">
                    <a:alpha val="78000"/>
                  </a:srgbClr>
                </a:solidFill>
                <a:latin typeface="Arial" pitchFamily="34" charset="0"/>
                <a:ea typeface="Arial" pitchFamily="34" charset="-122"/>
                <a:cs typeface="Arial" pitchFamily="34" charset="-120"/>
              </a:rPr>
              <a:t>NOW IN MELBOURNE</a:t>
            </a:r>
            <a:endParaRPr lang="en-US" sz="825" dirty="0"/>
          </a:p>
        </p:txBody>
      </p:sp>
      <p:sp>
        <p:nvSpPr>
          <p:cNvPr id="13" name="Text 9"/>
          <p:cNvSpPr/>
          <p:nvPr/>
        </p:nvSpPr>
        <p:spPr>
          <a:xfrm>
            <a:off x="381000" y="4957242"/>
            <a:ext cx="5494020" cy="776436"/>
          </a:xfrm>
          <a:prstGeom prst="rect">
            <a:avLst/>
          </a:prstGeom>
          <a:noFill/>
          <a:ln/>
        </p:spPr>
        <p:txBody>
          <a:bodyPr wrap="square" lIns="25400" tIns="25400" rIns="25400" bIns="25400" rtlCol="0" anchor="t">
            <a:normAutofit/>
          </a:bodyPr>
          <a:lstStyle/>
          <a:p>
            <a:pPr algn="l" indent="0" marL="0">
              <a:lnSpc>
                <a:spcPct val="102000"/>
              </a:lnSpc>
              <a:buNone/>
            </a:pPr>
            <a:r>
              <a:rPr lang="en-US" sz="2850" spc="114" kern="0" dirty="0">
                <a:solidFill>
                  <a:srgbClr val="FFFFFF"/>
                </a:solidFill>
                <a:latin typeface="Arial" pitchFamily="34" charset="0"/>
                <a:ea typeface="Arial" pitchFamily="34" charset="-122"/>
                <a:cs typeface="Arial" pitchFamily="34" charset="-120"/>
              </a:rPr>
              <a:t>WE NOW DO OUTDOOR BLINDS.</a:t>
            </a:r>
            <a:endParaRPr lang="en-US" sz="2850" dirty="0"/>
          </a:p>
        </p:txBody>
      </p:sp>
      <p:sp>
        <p:nvSpPr>
          <p:cNvPr id="14" name="Text 10"/>
          <p:cNvSpPr/>
          <p:nvPr/>
        </p:nvSpPr>
        <p:spPr>
          <a:xfrm>
            <a:off x="381000" y="5847978"/>
            <a:ext cx="3437442" cy="723900"/>
          </a:xfrm>
          <a:prstGeom prst="rect">
            <a:avLst/>
          </a:prstGeom>
          <a:noFill/>
          <a:ln/>
        </p:spPr>
        <p:txBody>
          <a:bodyPr wrap="square" lIns="25400" tIns="25400" rIns="25400" bIns="25400" rtlCol="0" anchor="t">
            <a:normAutofit/>
          </a:bodyPr>
          <a:lstStyle/>
          <a:p>
            <a:pPr algn="l" indent="0" marL="0">
              <a:lnSpc>
                <a:spcPct val="160000"/>
              </a:lnSpc>
              <a:buNone/>
            </a:pPr>
            <a:r>
              <a:rPr lang="en-US" sz="1125" dirty="0">
                <a:solidFill>
                  <a:srgbClr val="FFFFFF">
                    <a:alpha val="85000"/>
                  </a:srgbClr>
                </a:solidFill>
                <a:latin typeface="Arial" pitchFamily="34" charset="0"/>
                <a:ea typeface="Arial" pitchFamily="34" charset="-122"/>
                <a:cs typeface="Arial" pitchFamily="34" charset="-120"/>
              </a:rPr>
              <a:t>Ziptrak</a:t>
            </a:r>
            <a:pPr algn="l" indent="0" marL="0">
              <a:lnSpc>
                <a:spcPct val="160000"/>
              </a:lnSpc>
              <a:buNone/>
            </a:pPr>
            <a:r>
              <a:rPr lang="en-US" sz="1125" dirty="0">
                <a:solidFill>
                  <a:srgbClr val="FFFFFF">
                    <a:alpha val="60000"/>
                  </a:srgbClr>
                </a:solidFill>
                <a:latin typeface="Arial" pitchFamily="34" charset="0"/>
                <a:ea typeface="Arial" pitchFamily="34" charset="-122"/>
                <a:cs typeface="Arial" pitchFamily="34" charset="-120"/>
              </a:rPr>
              <a:t>® </a:t>
            </a:r>
            <a:pPr algn="l" indent="0" marL="0">
              <a:lnSpc>
                <a:spcPct val="160000"/>
              </a:lnSpc>
              <a:buNone/>
            </a:pPr>
            <a:r>
              <a:rPr lang="en-US" sz="1125" dirty="0">
                <a:solidFill>
                  <a:srgbClr val="FFFFFF">
                    <a:alpha val="85000"/>
                  </a:srgbClr>
                </a:solidFill>
                <a:latin typeface="Arial" pitchFamily="34" charset="0"/>
                <a:ea typeface="Arial" pitchFamily="34" charset="-122"/>
                <a:cs typeface="Arial" pitchFamily="34" charset="-120"/>
              </a:rPr>
              <a:t>track-guided systems — so the patio you love in summer keeps working through wind, rain and the cooler months.</a:t>
            </a:r>
            <a:endParaRPr lang="en-US" sz="1125" dirty="0"/>
          </a:p>
        </p:txBody>
      </p:sp>
      <p:sp>
        <p:nvSpPr>
          <p:cNvPr id="15" name="Text 11"/>
          <p:cNvSpPr/>
          <p:nvPr/>
        </p:nvSpPr>
        <p:spPr>
          <a:xfrm>
            <a:off x="381000" y="7295778"/>
            <a:ext cx="5494020" cy="1063228"/>
          </a:xfrm>
          <a:prstGeom prst="rect">
            <a:avLst/>
          </a:prstGeom>
          <a:noFill/>
          <a:ln/>
        </p:spPr>
        <p:txBody>
          <a:bodyPr wrap="square" lIns="25400" tIns="25400" rIns="25400" bIns="25400" rtlCol="0" anchor="t">
            <a:normAutofit/>
          </a:bodyPr>
          <a:lstStyle/>
          <a:p>
            <a:pPr algn="l" indent="0" marL="0">
              <a:lnSpc>
                <a:spcPct val="172000"/>
              </a:lnSpc>
              <a:buNone/>
            </a:pPr>
            <a:r>
              <a:rPr lang="en-US" sz="1163" dirty="0">
                <a:solidFill>
                  <a:srgbClr val="4A4F55"/>
                </a:solidFill>
                <a:latin typeface="Arial" pitchFamily="34" charset="0"/>
                <a:ea typeface="Arial" pitchFamily="34" charset="-122"/>
                <a:cs typeface="Arial" pitchFamily="34" charset="-120"/>
              </a:rPr>
              <a:t>Over the past year, a number of you asked us about outdoor blinds and we had to say we couldn't help. That's changed. </a:t>
            </a:r>
            <a:pPr algn="l" indent="0" marL="0">
              <a:lnSpc>
                <a:spcPct val="172000"/>
              </a:lnSpc>
              <a:buNone/>
            </a:pPr>
            <a:r>
              <a:rPr lang="en-US" sz="1163" dirty="0">
                <a:solidFill>
                  <a:srgbClr val="2C2F33"/>
                </a:solidFill>
                <a:latin typeface="Arial" pitchFamily="34" charset="0"/>
                <a:ea typeface="Arial" pitchFamily="34" charset="-122"/>
                <a:cs typeface="Arial" pitchFamily="34" charset="-120"/>
              </a:rPr>
              <a:t>Trueline Patios Victoria now installs Ziptrak® outdoor blind systems </a:t>
            </a:r>
            <a:pPr algn="l" indent="0" marL="0">
              <a:lnSpc>
                <a:spcPct val="172000"/>
              </a:lnSpc>
              <a:buNone/>
            </a:pPr>
            <a:r>
              <a:rPr lang="en-US" sz="1163" dirty="0">
                <a:solidFill>
                  <a:srgbClr val="4A4F55"/>
                </a:solidFill>
                <a:latin typeface="Arial" pitchFamily="34" charset="0"/>
                <a:ea typeface="Arial" pitchFamily="34" charset="-122"/>
                <a:cs typeface="Arial" pitchFamily="34" charset="-120"/>
              </a:rPr>
              <a:t>— the same quality and service you'd expect, now covering your whole outdoor space.</a:t>
            </a:r>
            <a:endParaRPr lang="en-US" sz="1163" dirty="0"/>
          </a:p>
        </p:txBody>
      </p:sp>
      <p:sp>
        <p:nvSpPr>
          <p:cNvPr id="16" name="Text 12"/>
          <p:cNvSpPr/>
          <p:nvPr/>
        </p:nvSpPr>
        <p:spPr>
          <a:xfrm>
            <a:off x="381000" y="8644756"/>
            <a:ext cx="2077789" cy="189979"/>
          </a:xfrm>
          <a:prstGeom prst="rect">
            <a:avLst/>
          </a:prstGeom>
          <a:noFill/>
          <a:ln/>
        </p:spPr>
        <p:txBody>
          <a:bodyPr wrap="square" lIns="25400" tIns="25400" rIns="25400" bIns="25400" rtlCol="0" anchor="t">
            <a:normAutofit/>
          </a:bodyPr>
          <a:lstStyle/>
          <a:p>
            <a:pPr algn="l" indent="0" marL="0">
              <a:lnSpc>
                <a:spcPct val="145000"/>
              </a:lnSpc>
              <a:buNone/>
            </a:pPr>
            <a:r>
              <a:rPr lang="en-US" sz="825" spc="165" kern="0" dirty="0">
                <a:solidFill>
                  <a:srgbClr val="2C2F33"/>
                </a:solidFill>
                <a:latin typeface="Arial" pitchFamily="34" charset="0"/>
                <a:ea typeface="Arial" pitchFamily="34" charset="-122"/>
                <a:cs typeface="Arial" pitchFamily="34" charset="-120"/>
              </a:rPr>
              <a:t>WHAT ZIPTRAK® GIVES YOU</a:t>
            </a:r>
            <a:endParaRPr lang="en-US" sz="825" dirty="0"/>
          </a:p>
        </p:txBody>
      </p:sp>
      <p:sp>
        <p:nvSpPr>
          <p:cNvPr id="17" name="Shape 13"/>
          <p:cNvSpPr/>
          <p:nvPr/>
        </p:nvSpPr>
        <p:spPr>
          <a:xfrm>
            <a:off x="381000" y="8987135"/>
            <a:ext cx="2600325" cy="1845766"/>
          </a:xfrm>
          <a:prstGeom prst="roundRect">
            <a:avLst>
              <a:gd name="adj" fmla="val 4128"/>
            </a:avLst>
          </a:prstGeom>
          <a:solidFill>
            <a:srgbClr val="FFFFFF"/>
          </a:solidFill>
          <a:ln w="9525">
            <a:solidFill>
              <a:srgbClr val="EEF0F2"/>
            </a:solidFill>
            <a:prstDash val="solid"/>
          </a:ln>
          <a:effectLst>
            <a:outerShdw sx="100000" sy="100000" kx="0" ky="0" algn="bl" rotWithShape="0" blurRad="19050" dist="9525" dir="5400000">
              <a:srgbClr val="141618">
                <a:alpha val="6000"/>
              </a:srgbClr>
            </a:outerShdw>
          </a:effectLst>
        </p:spPr>
      </p:sp>
      <p:sp>
        <p:nvSpPr>
          <p:cNvPr id="18" name="Shape 14"/>
          <p:cNvSpPr/>
          <p:nvPr/>
        </p:nvSpPr>
        <p:spPr>
          <a:xfrm>
            <a:off x="581025" y="9206210"/>
            <a:ext cx="400050" cy="400050"/>
          </a:xfrm>
          <a:prstGeom prst="roundRect">
            <a:avLst>
              <a:gd name="adj" fmla="val 9524"/>
            </a:avLst>
          </a:prstGeom>
          <a:solidFill>
            <a:srgbClr val="4A4F55"/>
          </a:solidFill>
          <a:ln/>
          <a:effectLst>
            <a:outerShdw sx="100000" sy="100000" kx="0" ky="0" algn="bl" rotWithShape="0" blurRad="19050" dist="9525" dir="5400000">
              <a:srgbClr val="141618">
                <a:alpha val="6000"/>
              </a:srgbClr>
            </a:outerShdw>
          </a:effectLst>
        </p:spPr>
      </p:sp>
      <p:pic>
        <p:nvPicPr>
          <p:cNvPr id="19" name="Image 2" descr="preencoded.png">    </p:cNvPr>
          <p:cNvPicPr>
            <a:picLocks noChangeAspect="1"/>
          </p:cNvPicPr>
          <p:nvPr/>
        </p:nvPicPr>
        <p:blipFill>
          <a:blip r:embed="rId3"/>
          <a:stretch>
            <a:fillRect/>
          </a:stretch>
        </p:blipFill>
        <p:spPr>
          <a:xfrm>
            <a:off x="681038" y="9306223"/>
            <a:ext cx="200025" cy="200025"/>
          </a:xfrm>
          <a:prstGeom prst="rect">
            <a:avLst/>
          </a:prstGeom>
        </p:spPr>
      </p:pic>
      <p:sp>
        <p:nvSpPr>
          <p:cNvPr id="20" name="Text 15"/>
          <p:cNvSpPr/>
          <p:nvPr/>
        </p:nvSpPr>
        <p:spPr>
          <a:xfrm>
            <a:off x="581025" y="9758660"/>
            <a:ext cx="2276475" cy="209550"/>
          </a:xfrm>
          <a:prstGeom prst="rect">
            <a:avLst/>
          </a:prstGeom>
          <a:noFill/>
          <a:ln/>
        </p:spPr>
        <p:txBody>
          <a:bodyPr wrap="square" lIns="25400" tIns="25400" rIns="25400" bIns="25400" rtlCol="0" anchor="t">
            <a:normAutofit/>
          </a:bodyPr>
          <a:lstStyle/>
          <a:p>
            <a:pPr algn="l" indent="0" marL="0">
              <a:lnSpc>
                <a:spcPct val="120000"/>
              </a:lnSpc>
              <a:buNone/>
            </a:pPr>
            <a:r>
              <a:rPr lang="en-US" sz="1125" dirty="0">
                <a:solidFill>
                  <a:srgbClr val="2C2F33"/>
                </a:solidFill>
                <a:latin typeface="Arial" pitchFamily="34" charset="0"/>
                <a:ea typeface="Arial" pitchFamily="34" charset="-122"/>
                <a:cs typeface="Arial" pitchFamily="34" charset="-120"/>
              </a:rPr>
              <a:t>All-weather protection</a:t>
            </a:r>
            <a:endParaRPr lang="en-US" sz="1125" dirty="0"/>
          </a:p>
        </p:txBody>
      </p:sp>
      <p:sp>
        <p:nvSpPr>
          <p:cNvPr id="21" name="Text 16"/>
          <p:cNvSpPr/>
          <p:nvPr/>
        </p:nvSpPr>
        <p:spPr>
          <a:xfrm>
            <a:off x="581025" y="9996785"/>
            <a:ext cx="2276475" cy="655141"/>
          </a:xfrm>
          <a:prstGeom prst="rect">
            <a:avLst/>
          </a:prstGeom>
          <a:noFill/>
          <a:ln/>
        </p:spPr>
        <p:txBody>
          <a:bodyPr wrap="square" lIns="25400" tIns="25400" rIns="25400" bIns="25400" rtlCol="0" anchor="t">
            <a:normAutofit/>
          </a:bodyPr>
          <a:lstStyle/>
          <a:p>
            <a:pPr algn="l" indent="0" marL="0">
              <a:lnSpc>
                <a:spcPct val="160000"/>
              </a:lnSpc>
              <a:buNone/>
            </a:pPr>
            <a:r>
              <a:rPr lang="en-US" sz="1013" dirty="0">
                <a:solidFill>
                  <a:srgbClr val="4A4F55"/>
                </a:solidFill>
                <a:latin typeface="Arial" pitchFamily="34" charset="0"/>
                <a:ea typeface="Arial" pitchFamily="34" charset="-122"/>
                <a:cs typeface="Arial" pitchFamily="34" charset="-120"/>
              </a:rPr>
              <a:t>Keep wind, rain and harsh afternoon sun out — and your outdoor area in use right through the year.</a:t>
            </a:r>
            <a:endParaRPr lang="en-US" sz="1013" dirty="0"/>
          </a:p>
        </p:txBody>
      </p:sp>
      <p:sp>
        <p:nvSpPr>
          <p:cNvPr id="22" name="Shape 17"/>
          <p:cNvSpPr/>
          <p:nvPr/>
        </p:nvSpPr>
        <p:spPr>
          <a:xfrm>
            <a:off x="3114675" y="8987135"/>
            <a:ext cx="2600325" cy="1845766"/>
          </a:xfrm>
          <a:prstGeom prst="roundRect">
            <a:avLst>
              <a:gd name="adj" fmla="val 4128"/>
            </a:avLst>
          </a:prstGeom>
          <a:solidFill>
            <a:srgbClr val="FFFFFF"/>
          </a:solidFill>
          <a:ln w="9525">
            <a:solidFill>
              <a:srgbClr val="EEF0F2"/>
            </a:solidFill>
            <a:prstDash val="solid"/>
          </a:ln>
          <a:effectLst>
            <a:outerShdw sx="100000" sy="100000" kx="0" ky="0" algn="bl" rotWithShape="0" blurRad="19050" dist="9525" dir="5400000">
              <a:srgbClr val="141618">
                <a:alpha val="6000"/>
              </a:srgbClr>
            </a:outerShdw>
          </a:effectLst>
        </p:spPr>
      </p:sp>
      <p:sp>
        <p:nvSpPr>
          <p:cNvPr id="23" name="Shape 18"/>
          <p:cNvSpPr/>
          <p:nvPr/>
        </p:nvSpPr>
        <p:spPr>
          <a:xfrm>
            <a:off x="3314700" y="9206210"/>
            <a:ext cx="400050" cy="400050"/>
          </a:xfrm>
          <a:prstGeom prst="roundRect">
            <a:avLst>
              <a:gd name="adj" fmla="val 9524"/>
            </a:avLst>
          </a:prstGeom>
          <a:solidFill>
            <a:srgbClr val="4A4F55"/>
          </a:solidFill>
          <a:ln/>
          <a:effectLst>
            <a:outerShdw sx="100000" sy="100000" kx="0" ky="0" algn="bl" rotWithShape="0" blurRad="19050" dist="9525" dir="5400000">
              <a:srgbClr val="141618">
                <a:alpha val="6000"/>
              </a:srgbClr>
            </a:outerShdw>
          </a:effectLst>
        </p:spPr>
      </p:sp>
      <p:pic>
        <p:nvPicPr>
          <p:cNvPr id="24" name="Image 3" descr="preencoded.png">    </p:cNvPr>
          <p:cNvPicPr>
            <a:picLocks noChangeAspect="1"/>
          </p:cNvPicPr>
          <p:nvPr/>
        </p:nvPicPr>
        <p:blipFill>
          <a:blip r:embed="rId4"/>
          <a:stretch>
            <a:fillRect/>
          </a:stretch>
        </p:blipFill>
        <p:spPr>
          <a:xfrm>
            <a:off x="3414713" y="9306223"/>
            <a:ext cx="200025" cy="200025"/>
          </a:xfrm>
          <a:prstGeom prst="rect">
            <a:avLst/>
          </a:prstGeom>
        </p:spPr>
      </p:pic>
      <p:sp>
        <p:nvSpPr>
          <p:cNvPr id="25" name="Text 19"/>
          <p:cNvSpPr/>
          <p:nvPr/>
        </p:nvSpPr>
        <p:spPr>
          <a:xfrm>
            <a:off x="3314700" y="9758660"/>
            <a:ext cx="2276475" cy="209550"/>
          </a:xfrm>
          <a:prstGeom prst="rect">
            <a:avLst/>
          </a:prstGeom>
          <a:noFill/>
          <a:ln/>
        </p:spPr>
        <p:txBody>
          <a:bodyPr wrap="square" lIns="25400" tIns="25400" rIns="25400" bIns="25400" rtlCol="0" anchor="t">
            <a:normAutofit/>
          </a:bodyPr>
          <a:lstStyle/>
          <a:p>
            <a:pPr algn="l" indent="0" marL="0">
              <a:lnSpc>
                <a:spcPct val="120000"/>
              </a:lnSpc>
              <a:buNone/>
            </a:pPr>
            <a:r>
              <a:rPr lang="en-US" sz="1125" dirty="0">
                <a:solidFill>
                  <a:srgbClr val="2C2F33"/>
                </a:solidFill>
                <a:latin typeface="Arial" pitchFamily="34" charset="0"/>
                <a:ea typeface="Arial" pitchFamily="34" charset="-122"/>
                <a:cs typeface="Arial" pitchFamily="34" charset="-120"/>
              </a:rPr>
              <a:t>One-hand operation</a:t>
            </a:r>
            <a:endParaRPr lang="en-US" sz="1125" dirty="0"/>
          </a:p>
        </p:txBody>
      </p:sp>
      <p:sp>
        <p:nvSpPr>
          <p:cNvPr id="26" name="Text 20"/>
          <p:cNvSpPr/>
          <p:nvPr/>
        </p:nvSpPr>
        <p:spPr>
          <a:xfrm>
            <a:off x="3314700" y="9996785"/>
            <a:ext cx="2276475" cy="655141"/>
          </a:xfrm>
          <a:prstGeom prst="rect">
            <a:avLst/>
          </a:prstGeom>
          <a:noFill/>
          <a:ln/>
        </p:spPr>
        <p:txBody>
          <a:bodyPr wrap="square" lIns="25400" tIns="25400" rIns="25400" bIns="25400" rtlCol="0" anchor="t">
            <a:normAutofit/>
          </a:bodyPr>
          <a:lstStyle/>
          <a:p>
            <a:pPr algn="l" indent="0" marL="0">
              <a:lnSpc>
                <a:spcPct val="160000"/>
              </a:lnSpc>
              <a:buNone/>
            </a:pPr>
            <a:r>
              <a:rPr lang="en-US" sz="1013" dirty="0">
                <a:solidFill>
                  <a:srgbClr val="4A4F55"/>
                </a:solidFill>
                <a:latin typeface="Arial" pitchFamily="34" charset="0"/>
                <a:ea typeface="Arial" pitchFamily="34" charset="-122"/>
                <a:cs typeface="Arial" pitchFamily="34" charset="-120"/>
              </a:rPr>
              <a:t>The track-guided design glides up and down and holds at any height. No zips, no cords, no fuss.</a:t>
            </a:r>
            <a:endParaRPr lang="en-US" sz="1013" dirty="0"/>
          </a:p>
        </p:txBody>
      </p:sp>
      <p:sp>
        <p:nvSpPr>
          <p:cNvPr id="27" name="Shape 21"/>
          <p:cNvSpPr/>
          <p:nvPr/>
        </p:nvSpPr>
        <p:spPr>
          <a:xfrm>
            <a:off x="381000" y="10966252"/>
            <a:ext cx="2600325" cy="1845766"/>
          </a:xfrm>
          <a:prstGeom prst="roundRect">
            <a:avLst>
              <a:gd name="adj" fmla="val 4128"/>
            </a:avLst>
          </a:prstGeom>
          <a:solidFill>
            <a:srgbClr val="FFFFFF"/>
          </a:solidFill>
          <a:ln w="9525">
            <a:solidFill>
              <a:srgbClr val="EEF0F2"/>
            </a:solidFill>
            <a:prstDash val="solid"/>
          </a:ln>
          <a:effectLst>
            <a:outerShdw sx="100000" sy="100000" kx="0" ky="0" algn="bl" rotWithShape="0" blurRad="19050" dist="9525" dir="5400000">
              <a:srgbClr val="141618">
                <a:alpha val="6000"/>
              </a:srgbClr>
            </a:outerShdw>
          </a:effectLst>
        </p:spPr>
      </p:sp>
      <p:sp>
        <p:nvSpPr>
          <p:cNvPr id="28" name="Shape 22"/>
          <p:cNvSpPr/>
          <p:nvPr/>
        </p:nvSpPr>
        <p:spPr>
          <a:xfrm>
            <a:off x="581025" y="11185327"/>
            <a:ext cx="400050" cy="400050"/>
          </a:xfrm>
          <a:prstGeom prst="roundRect">
            <a:avLst>
              <a:gd name="adj" fmla="val 9524"/>
            </a:avLst>
          </a:prstGeom>
          <a:solidFill>
            <a:srgbClr val="4A4F55"/>
          </a:solidFill>
          <a:ln/>
          <a:effectLst>
            <a:outerShdw sx="100000" sy="100000" kx="0" ky="0" algn="bl" rotWithShape="0" blurRad="19050" dist="9525" dir="5400000">
              <a:srgbClr val="141618">
                <a:alpha val="6000"/>
              </a:srgbClr>
            </a:outerShdw>
          </a:effectLst>
        </p:spPr>
      </p:sp>
      <p:pic>
        <p:nvPicPr>
          <p:cNvPr id="29" name="Image 4" descr="preencoded.png">    </p:cNvPr>
          <p:cNvPicPr>
            <a:picLocks noChangeAspect="1"/>
          </p:cNvPicPr>
          <p:nvPr/>
        </p:nvPicPr>
        <p:blipFill>
          <a:blip r:embed="rId5"/>
          <a:stretch>
            <a:fillRect/>
          </a:stretch>
        </p:blipFill>
        <p:spPr>
          <a:xfrm>
            <a:off x="681038" y="11285339"/>
            <a:ext cx="200025" cy="200025"/>
          </a:xfrm>
          <a:prstGeom prst="rect">
            <a:avLst/>
          </a:prstGeom>
        </p:spPr>
      </p:pic>
      <p:sp>
        <p:nvSpPr>
          <p:cNvPr id="30" name="Text 23"/>
          <p:cNvSpPr/>
          <p:nvPr/>
        </p:nvSpPr>
        <p:spPr>
          <a:xfrm>
            <a:off x="581025" y="11737777"/>
            <a:ext cx="2276475" cy="209550"/>
          </a:xfrm>
          <a:prstGeom prst="rect">
            <a:avLst/>
          </a:prstGeom>
          <a:noFill/>
          <a:ln/>
        </p:spPr>
        <p:txBody>
          <a:bodyPr wrap="square" lIns="25400" tIns="25400" rIns="25400" bIns="25400" rtlCol="0" anchor="t">
            <a:normAutofit/>
          </a:bodyPr>
          <a:lstStyle/>
          <a:p>
            <a:pPr algn="l" indent="0" marL="0">
              <a:lnSpc>
                <a:spcPct val="120000"/>
              </a:lnSpc>
              <a:buNone/>
            </a:pPr>
            <a:r>
              <a:rPr lang="en-US" sz="1125" dirty="0">
                <a:solidFill>
                  <a:srgbClr val="2C2F33"/>
                </a:solidFill>
                <a:latin typeface="Arial" pitchFamily="34" charset="0"/>
                <a:ea typeface="Arial" pitchFamily="34" charset="-122"/>
                <a:cs typeface="Arial" pitchFamily="34" charset="-120"/>
              </a:rPr>
              <a:t>Privacy on demand</a:t>
            </a:r>
            <a:endParaRPr lang="en-US" sz="1125" dirty="0"/>
          </a:p>
        </p:txBody>
      </p:sp>
      <p:sp>
        <p:nvSpPr>
          <p:cNvPr id="31" name="Text 24"/>
          <p:cNvSpPr/>
          <p:nvPr/>
        </p:nvSpPr>
        <p:spPr>
          <a:xfrm>
            <a:off x="581025" y="11975902"/>
            <a:ext cx="2276475" cy="655141"/>
          </a:xfrm>
          <a:prstGeom prst="rect">
            <a:avLst/>
          </a:prstGeom>
          <a:noFill/>
          <a:ln/>
        </p:spPr>
        <p:txBody>
          <a:bodyPr wrap="square" lIns="25400" tIns="25400" rIns="25400" bIns="25400" rtlCol="0" anchor="t">
            <a:normAutofit/>
          </a:bodyPr>
          <a:lstStyle/>
          <a:p>
            <a:pPr algn="l" indent="0" marL="0">
              <a:lnSpc>
                <a:spcPct val="160000"/>
              </a:lnSpc>
              <a:buNone/>
            </a:pPr>
            <a:r>
              <a:rPr lang="en-US" sz="1013" dirty="0">
                <a:solidFill>
                  <a:srgbClr val="4A4F55"/>
                </a:solidFill>
                <a:latin typeface="Arial" pitchFamily="34" charset="0"/>
                <a:ea typeface="Arial" pitchFamily="34" charset="-122"/>
                <a:cs typeface="Arial" pitchFamily="34" charset="-120"/>
              </a:rPr>
              <a:t>Choose your view — from sheer mesh that keeps the breeze to full block-out when you want the room closed in.</a:t>
            </a:r>
            <a:endParaRPr lang="en-US" sz="1013" dirty="0"/>
          </a:p>
        </p:txBody>
      </p:sp>
      <p:sp>
        <p:nvSpPr>
          <p:cNvPr id="32" name="Shape 25"/>
          <p:cNvSpPr/>
          <p:nvPr/>
        </p:nvSpPr>
        <p:spPr>
          <a:xfrm>
            <a:off x="3114675" y="10966252"/>
            <a:ext cx="2600325" cy="1845766"/>
          </a:xfrm>
          <a:prstGeom prst="roundRect">
            <a:avLst>
              <a:gd name="adj" fmla="val 4128"/>
            </a:avLst>
          </a:prstGeom>
          <a:solidFill>
            <a:srgbClr val="FFFFFF"/>
          </a:solidFill>
          <a:ln w="9525">
            <a:solidFill>
              <a:srgbClr val="EEF0F2"/>
            </a:solidFill>
            <a:prstDash val="solid"/>
          </a:ln>
          <a:effectLst>
            <a:outerShdw sx="100000" sy="100000" kx="0" ky="0" algn="bl" rotWithShape="0" blurRad="19050" dist="9525" dir="5400000">
              <a:srgbClr val="141618">
                <a:alpha val="6000"/>
              </a:srgbClr>
            </a:outerShdw>
          </a:effectLst>
        </p:spPr>
      </p:sp>
      <p:sp>
        <p:nvSpPr>
          <p:cNvPr id="33" name="Shape 26"/>
          <p:cNvSpPr/>
          <p:nvPr/>
        </p:nvSpPr>
        <p:spPr>
          <a:xfrm>
            <a:off x="3314700" y="11185327"/>
            <a:ext cx="400050" cy="400050"/>
          </a:xfrm>
          <a:prstGeom prst="roundRect">
            <a:avLst>
              <a:gd name="adj" fmla="val 9524"/>
            </a:avLst>
          </a:prstGeom>
          <a:solidFill>
            <a:srgbClr val="4A4F55"/>
          </a:solidFill>
          <a:ln/>
          <a:effectLst>
            <a:outerShdw sx="100000" sy="100000" kx="0" ky="0" algn="bl" rotWithShape="0" blurRad="19050" dist="9525" dir="5400000">
              <a:srgbClr val="141618">
                <a:alpha val="6000"/>
              </a:srgbClr>
            </a:outerShdw>
          </a:effectLst>
        </p:spPr>
      </p:sp>
      <p:pic>
        <p:nvPicPr>
          <p:cNvPr id="34" name="Image 5" descr="preencoded.png">    </p:cNvPr>
          <p:cNvPicPr>
            <a:picLocks noChangeAspect="1"/>
          </p:cNvPicPr>
          <p:nvPr/>
        </p:nvPicPr>
        <p:blipFill>
          <a:blip r:embed="rId6"/>
          <a:stretch>
            <a:fillRect/>
          </a:stretch>
        </p:blipFill>
        <p:spPr>
          <a:xfrm>
            <a:off x="3414713" y="11285339"/>
            <a:ext cx="200025" cy="200025"/>
          </a:xfrm>
          <a:prstGeom prst="rect">
            <a:avLst/>
          </a:prstGeom>
        </p:spPr>
      </p:pic>
      <p:sp>
        <p:nvSpPr>
          <p:cNvPr id="35" name="Text 27"/>
          <p:cNvSpPr/>
          <p:nvPr/>
        </p:nvSpPr>
        <p:spPr>
          <a:xfrm>
            <a:off x="3314700" y="11737777"/>
            <a:ext cx="2276475" cy="209550"/>
          </a:xfrm>
          <a:prstGeom prst="rect">
            <a:avLst/>
          </a:prstGeom>
          <a:noFill/>
          <a:ln/>
        </p:spPr>
        <p:txBody>
          <a:bodyPr wrap="square" lIns="25400" tIns="25400" rIns="25400" bIns="25400" rtlCol="0" anchor="t">
            <a:normAutofit/>
          </a:bodyPr>
          <a:lstStyle/>
          <a:p>
            <a:pPr algn="l" indent="0" marL="0">
              <a:lnSpc>
                <a:spcPct val="120000"/>
              </a:lnSpc>
              <a:buNone/>
            </a:pPr>
            <a:r>
              <a:rPr lang="en-US" sz="1125" dirty="0">
                <a:solidFill>
                  <a:srgbClr val="2C2F33"/>
                </a:solidFill>
                <a:latin typeface="Arial" pitchFamily="34" charset="0"/>
                <a:ea typeface="Arial" pitchFamily="34" charset="-122"/>
                <a:cs typeface="Arial" pitchFamily="34" charset="-120"/>
              </a:rPr>
              <a:t>Measured &amp; made to fit</a:t>
            </a:r>
            <a:endParaRPr lang="en-US" sz="1125" dirty="0"/>
          </a:p>
        </p:txBody>
      </p:sp>
      <p:sp>
        <p:nvSpPr>
          <p:cNvPr id="36" name="Text 28"/>
          <p:cNvSpPr/>
          <p:nvPr/>
        </p:nvSpPr>
        <p:spPr>
          <a:xfrm>
            <a:off x="3314700" y="11975902"/>
            <a:ext cx="2276475" cy="655141"/>
          </a:xfrm>
          <a:prstGeom prst="rect">
            <a:avLst/>
          </a:prstGeom>
          <a:noFill/>
          <a:ln/>
        </p:spPr>
        <p:txBody>
          <a:bodyPr wrap="square" lIns="25400" tIns="25400" rIns="25400" bIns="25400" rtlCol="0" anchor="t">
            <a:normAutofit/>
          </a:bodyPr>
          <a:lstStyle/>
          <a:p>
            <a:pPr algn="l" indent="0" marL="0">
              <a:lnSpc>
                <a:spcPct val="160000"/>
              </a:lnSpc>
              <a:buNone/>
            </a:pPr>
            <a:r>
              <a:rPr lang="en-US" sz="1013" dirty="0">
                <a:solidFill>
                  <a:srgbClr val="4A4F55"/>
                </a:solidFill>
                <a:latin typeface="Arial" pitchFamily="34" charset="0"/>
                <a:ea typeface="Arial" pitchFamily="34" charset="-122"/>
                <a:cs typeface="Arial" pitchFamily="34" charset="-120"/>
              </a:rPr>
              <a:t>Every blind is measured on site and made to order. No awkward gaps, no compromise.</a:t>
            </a:r>
            <a:endParaRPr lang="en-US" sz="1013" dirty="0"/>
          </a:p>
        </p:txBody>
      </p:sp>
      <p:sp>
        <p:nvSpPr>
          <p:cNvPr id="37" name="Shape 29"/>
          <p:cNvSpPr/>
          <p:nvPr/>
        </p:nvSpPr>
        <p:spPr>
          <a:xfrm>
            <a:off x="381000" y="12945368"/>
            <a:ext cx="5334000" cy="1571402"/>
          </a:xfrm>
          <a:prstGeom prst="roundRect">
            <a:avLst>
              <a:gd name="adj" fmla="val 2425"/>
            </a:avLst>
          </a:prstGeom>
          <a:solidFill>
            <a:srgbClr val="F6F7F8"/>
          </a:solidFill>
          <a:ln/>
        </p:spPr>
      </p:sp>
      <p:sp>
        <p:nvSpPr>
          <p:cNvPr id="38" name="Shape 30"/>
          <p:cNvSpPr/>
          <p:nvPr/>
        </p:nvSpPr>
        <p:spPr>
          <a:xfrm>
            <a:off x="381000" y="14507245"/>
            <a:ext cx="5334000" cy="9525"/>
          </a:xfrm>
          <a:prstGeom prst="rect">
            <a:avLst/>
          </a:prstGeom>
          <a:solidFill>
            <a:srgbClr val="EEF0F2"/>
          </a:solidFill>
          <a:ln/>
        </p:spPr>
      </p:sp>
      <p:sp>
        <p:nvSpPr>
          <p:cNvPr id="39" name="Shape 31"/>
          <p:cNvSpPr/>
          <p:nvPr/>
        </p:nvSpPr>
        <p:spPr>
          <a:xfrm>
            <a:off x="381000" y="12945368"/>
            <a:ext cx="5334000" cy="9525"/>
          </a:xfrm>
          <a:prstGeom prst="rect">
            <a:avLst/>
          </a:prstGeom>
          <a:solidFill>
            <a:srgbClr val="EEF0F2"/>
          </a:solidFill>
          <a:ln/>
        </p:spPr>
      </p:sp>
      <p:sp>
        <p:nvSpPr>
          <p:cNvPr id="40" name="Shape 32"/>
          <p:cNvSpPr/>
          <p:nvPr/>
        </p:nvSpPr>
        <p:spPr>
          <a:xfrm>
            <a:off x="381000" y="12945368"/>
            <a:ext cx="38100" cy="1571402"/>
          </a:xfrm>
          <a:prstGeom prst="rect">
            <a:avLst/>
          </a:prstGeom>
          <a:solidFill>
            <a:srgbClr val="941114"/>
          </a:solidFill>
          <a:ln/>
        </p:spPr>
      </p:sp>
      <p:sp>
        <p:nvSpPr>
          <p:cNvPr id="41" name="Shape 33"/>
          <p:cNvSpPr/>
          <p:nvPr/>
        </p:nvSpPr>
        <p:spPr>
          <a:xfrm>
            <a:off x="5705475" y="12945368"/>
            <a:ext cx="9525" cy="1571402"/>
          </a:xfrm>
          <a:prstGeom prst="rect">
            <a:avLst/>
          </a:prstGeom>
          <a:solidFill>
            <a:srgbClr val="EEF0F2"/>
          </a:solidFill>
          <a:ln/>
        </p:spPr>
      </p:sp>
      <p:sp>
        <p:nvSpPr>
          <p:cNvPr id="42" name="Text 34"/>
          <p:cNvSpPr/>
          <p:nvPr/>
        </p:nvSpPr>
        <p:spPr>
          <a:xfrm>
            <a:off x="647700" y="13164443"/>
            <a:ext cx="4974050" cy="176212"/>
          </a:xfrm>
          <a:prstGeom prst="rect">
            <a:avLst/>
          </a:prstGeom>
          <a:noFill/>
          <a:ln/>
        </p:spPr>
        <p:txBody>
          <a:bodyPr wrap="square" lIns="25400" tIns="25400" rIns="25400" bIns="25400" rtlCol="0" anchor="t">
            <a:normAutofit/>
          </a:bodyPr>
          <a:lstStyle/>
          <a:p>
            <a:pPr algn="l" indent="0" marL="0">
              <a:lnSpc>
                <a:spcPct val="145000"/>
              </a:lnSpc>
              <a:buNone/>
            </a:pPr>
            <a:r>
              <a:rPr lang="en-US" sz="750" spc="120" kern="0" dirty="0">
                <a:solidFill>
                  <a:srgbClr val="941114"/>
                </a:solidFill>
                <a:latin typeface="Arial" pitchFamily="34" charset="0"/>
                <a:ea typeface="Arial" pitchFamily="34" charset="-122"/>
                <a:cs typeface="Arial" pitchFamily="34" charset="-120"/>
              </a:rPr>
              <a:t>BETTER TOGETHER</a:t>
            </a:r>
            <a:endParaRPr lang="en-US" sz="750" dirty="0"/>
          </a:p>
        </p:txBody>
      </p:sp>
      <p:sp>
        <p:nvSpPr>
          <p:cNvPr id="43" name="Text 35"/>
          <p:cNvSpPr/>
          <p:nvPr/>
        </p:nvSpPr>
        <p:spPr>
          <a:xfrm>
            <a:off x="647700" y="13378755"/>
            <a:ext cx="4974050" cy="220935"/>
          </a:xfrm>
          <a:prstGeom prst="rect">
            <a:avLst/>
          </a:prstGeom>
          <a:noFill/>
          <a:ln/>
        </p:spPr>
        <p:txBody>
          <a:bodyPr wrap="square" lIns="25400" tIns="25400" rIns="25400" bIns="25400" rtlCol="0" anchor="t">
            <a:normAutofit/>
          </a:bodyPr>
          <a:lstStyle/>
          <a:p>
            <a:pPr algn="l" indent="0" marL="0">
              <a:lnSpc>
                <a:spcPct val="120000"/>
              </a:lnSpc>
              <a:buNone/>
            </a:pPr>
            <a:r>
              <a:rPr lang="en-US" sz="1200" dirty="0">
                <a:solidFill>
                  <a:srgbClr val="2C2F33"/>
                </a:solidFill>
                <a:latin typeface="Arial" pitchFamily="34" charset="0"/>
                <a:ea typeface="Arial" pitchFamily="34" charset="-122"/>
                <a:cs typeface="Arial" pitchFamily="34" charset="-120"/>
              </a:rPr>
              <a:t>Blinds and roof, by the one team</a:t>
            </a:r>
            <a:endParaRPr lang="en-US" sz="1200" dirty="0"/>
          </a:p>
        </p:txBody>
      </p:sp>
      <p:sp>
        <p:nvSpPr>
          <p:cNvPr id="44" name="Text 36"/>
          <p:cNvSpPr/>
          <p:nvPr/>
        </p:nvSpPr>
        <p:spPr>
          <a:xfrm>
            <a:off x="647700" y="13637791"/>
            <a:ext cx="4735986" cy="698004"/>
          </a:xfrm>
          <a:prstGeom prst="rect">
            <a:avLst/>
          </a:prstGeom>
          <a:noFill/>
          <a:ln/>
        </p:spPr>
        <p:txBody>
          <a:bodyPr wrap="square" lIns="25400" tIns="25400" rIns="25400" bIns="25400" rtlCol="0" anchor="t">
            <a:normAutofit/>
          </a:bodyPr>
          <a:lstStyle/>
          <a:p>
            <a:pPr algn="l" indent="0" marL="0">
              <a:lnSpc>
                <a:spcPct val="165000"/>
              </a:lnSpc>
              <a:buNone/>
            </a:pPr>
            <a:r>
              <a:rPr lang="en-US" sz="1050" dirty="0">
                <a:solidFill>
                  <a:srgbClr val="4A4F55"/>
                </a:solidFill>
                <a:latin typeface="Arial" pitchFamily="34" charset="0"/>
                <a:ea typeface="Arial" pitchFamily="34" charset="-122"/>
                <a:cs typeface="Arial" pitchFamily="34" charset="-120"/>
              </a:rPr>
              <a:t>Already have a Trueline patio roof, or weighing one up? Pair it with Ziptrak® blinds for a fully enclosed, all-season room — designed, built and installed by the one crew.</a:t>
            </a:r>
            <a:endParaRPr lang="en-US" sz="1050" dirty="0"/>
          </a:p>
        </p:txBody>
      </p:sp>
      <p:sp>
        <p:nvSpPr>
          <p:cNvPr id="45" name="Shape 37"/>
          <p:cNvSpPr/>
          <p:nvPr/>
        </p:nvSpPr>
        <p:spPr>
          <a:xfrm>
            <a:off x="381000" y="14821570"/>
            <a:ext cx="38100" cy="1113458"/>
          </a:xfrm>
          <a:prstGeom prst="rect">
            <a:avLst/>
          </a:prstGeom>
          <a:solidFill>
            <a:srgbClr val="D4D8DC"/>
          </a:solidFill>
          <a:ln/>
        </p:spPr>
      </p:sp>
      <p:sp>
        <p:nvSpPr>
          <p:cNvPr id="46" name="Text 38"/>
          <p:cNvSpPr/>
          <p:nvPr/>
        </p:nvSpPr>
        <p:spPr>
          <a:xfrm>
            <a:off x="628650" y="14912057"/>
            <a:ext cx="5223841" cy="657225"/>
          </a:xfrm>
          <a:prstGeom prst="rect">
            <a:avLst/>
          </a:prstGeom>
          <a:noFill/>
          <a:ln/>
        </p:spPr>
        <p:txBody>
          <a:bodyPr wrap="square" lIns="0" tIns="0" rIns="0" bIns="0" rtlCol="0" anchor="t">
            <a:normAutofit/>
          </a:bodyPr>
          <a:lstStyle/>
          <a:p>
            <a:pPr algn="l" indent="0" marL="0">
              <a:lnSpc>
                <a:spcPct val="170000"/>
              </a:lnSpc>
              <a:buNone/>
            </a:pPr>
            <a:r>
              <a:rPr lang="en-US" sz="1125" i="1" dirty="0">
                <a:solidFill>
                  <a:srgbClr val="4A4F55"/>
                </a:solidFill>
                <a:latin typeface="Arial" pitchFamily="34" charset="0"/>
                <a:ea typeface="Arial" pitchFamily="34" charset="-122"/>
                <a:cs typeface="Arial" pitchFamily="34" charset="-120"/>
              </a:rPr>
              <a:t>If you asked us about outdoor blinds before and we couldn't help at the time, we'd genuinely love to hear from you again. We're ready now, and happy to pick up right where we left off.</a:t>
            </a:r>
            <a:endParaRPr lang="en-US" sz="1125" dirty="0"/>
          </a:p>
        </p:txBody>
      </p:sp>
      <p:sp>
        <p:nvSpPr>
          <p:cNvPr id="47" name="Text 39"/>
          <p:cNvSpPr/>
          <p:nvPr/>
        </p:nvSpPr>
        <p:spPr>
          <a:xfrm>
            <a:off x="628650" y="15702632"/>
            <a:ext cx="5238941" cy="232395"/>
          </a:xfrm>
          <a:prstGeom prst="rect">
            <a:avLst/>
          </a:prstGeom>
          <a:noFill/>
          <a:ln/>
        </p:spPr>
        <p:txBody>
          <a:bodyPr wrap="square" lIns="25400" tIns="25400" rIns="25400" bIns="25400" rtlCol="0" anchor="t">
            <a:normAutofit/>
          </a:bodyPr>
          <a:lstStyle/>
          <a:p>
            <a:pPr algn="l" indent="0" marL="0">
              <a:lnSpc>
                <a:spcPct val="170000"/>
              </a:lnSpc>
              <a:buNone/>
            </a:pPr>
            <a:r>
              <a:rPr lang="en-US" sz="900" spc="36" kern="0" dirty="0">
                <a:solidFill>
                  <a:srgbClr val="80868D"/>
                </a:solidFill>
                <a:latin typeface="Arial" pitchFamily="34" charset="0"/>
                <a:ea typeface="Arial" pitchFamily="34" charset="-122"/>
                <a:cs typeface="Arial" pitchFamily="34" charset="-120"/>
              </a:rPr>
              <a:t>— The Trueline Patios Victoria team</a:t>
            </a:r>
            <a:endParaRPr lang="en-US" sz="900" dirty="0"/>
          </a:p>
        </p:txBody>
      </p:sp>
      <p:sp>
        <p:nvSpPr>
          <p:cNvPr id="48" name="Shape 40"/>
          <p:cNvSpPr/>
          <p:nvPr/>
        </p:nvSpPr>
        <p:spPr>
          <a:xfrm>
            <a:off x="0" y="16296977"/>
            <a:ext cx="6096000" cy="2141190"/>
          </a:xfrm>
          <a:prstGeom prst="rect">
            <a:avLst/>
          </a:prstGeom>
          <a:solidFill>
            <a:srgbClr val="941114"/>
          </a:solidFill>
          <a:ln/>
        </p:spPr>
      </p:sp>
      <p:sp>
        <p:nvSpPr>
          <p:cNvPr id="49" name="Text 41"/>
          <p:cNvSpPr/>
          <p:nvPr/>
        </p:nvSpPr>
        <p:spPr>
          <a:xfrm>
            <a:off x="300990" y="16639877"/>
            <a:ext cx="5494020" cy="266700"/>
          </a:xfrm>
          <a:prstGeom prst="rect">
            <a:avLst/>
          </a:prstGeom>
          <a:noFill/>
          <a:ln/>
        </p:spPr>
        <p:txBody>
          <a:bodyPr wrap="square" lIns="25400" tIns="25400" rIns="25400" bIns="25400" rtlCol="0" anchor="t">
            <a:normAutofit/>
          </a:bodyPr>
          <a:lstStyle/>
          <a:p>
            <a:pPr algn="ctr" indent="0" marL="0">
              <a:lnSpc>
                <a:spcPct val="120000"/>
              </a:lnSpc>
              <a:buNone/>
            </a:pPr>
            <a:r>
              <a:rPr lang="en-US" sz="1500" spc="90" kern="0" dirty="0">
                <a:solidFill>
                  <a:srgbClr val="FFFFFF"/>
                </a:solidFill>
                <a:latin typeface="Arial" pitchFamily="34" charset="0"/>
                <a:ea typeface="Arial" pitchFamily="34" charset="-122"/>
                <a:cs typeface="Arial" pitchFamily="34" charset="-120"/>
              </a:rPr>
              <a:t>READY WHEN YOU ARE</a:t>
            </a:r>
            <a:endParaRPr lang="en-US" sz="1500" dirty="0"/>
          </a:p>
        </p:txBody>
      </p:sp>
      <p:sp>
        <p:nvSpPr>
          <p:cNvPr id="50" name="Text 42"/>
          <p:cNvSpPr/>
          <p:nvPr/>
        </p:nvSpPr>
        <p:spPr>
          <a:xfrm>
            <a:off x="1520207" y="16963727"/>
            <a:ext cx="3055512" cy="464790"/>
          </a:xfrm>
          <a:prstGeom prst="rect">
            <a:avLst/>
          </a:prstGeom>
          <a:noFill/>
          <a:ln/>
        </p:spPr>
        <p:txBody>
          <a:bodyPr wrap="square" lIns="25400" tIns="25400" rIns="25400" bIns="25400" rtlCol="0" anchor="t">
            <a:normAutofit/>
          </a:bodyPr>
          <a:lstStyle/>
          <a:p>
            <a:pPr algn="ctr" indent="0" marL="0">
              <a:lnSpc>
                <a:spcPct val="160000"/>
              </a:lnSpc>
              <a:buNone/>
            </a:pPr>
            <a:r>
              <a:rPr lang="en-US" sz="1050" dirty="0">
                <a:solidFill>
                  <a:srgbClr val="FFFFFF">
                    <a:alpha val="84000"/>
                  </a:srgbClr>
                </a:solidFill>
                <a:latin typeface="Arial" pitchFamily="34" charset="0"/>
                <a:ea typeface="Arial" pitchFamily="34" charset="-122"/>
                <a:cs typeface="Arial" pitchFamily="34" charset="-120"/>
              </a:rPr>
              <a:t>Get the Melbourne team out for a free measure and quote on Ziptrak® outdoor blinds.</a:t>
            </a:r>
            <a:endParaRPr lang="en-US" sz="1050" dirty="0"/>
          </a:p>
        </p:txBody>
      </p:sp>
      <p:sp>
        <p:nvSpPr>
          <p:cNvPr id="51" name="Shape 43"/>
          <p:cNvSpPr/>
          <p:nvPr/>
        </p:nvSpPr>
        <p:spPr>
          <a:xfrm>
            <a:off x="1251347" y="17619018"/>
            <a:ext cx="1930896" cy="457200"/>
          </a:xfrm>
          <a:prstGeom prst="roundRect">
            <a:avLst>
              <a:gd name="adj" fmla="val 8333"/>
            </a:avLst>
          </a:prstGeom>
          <a:solidFill>
            <a:srgbClr val="FFFFFF"/>
          </a:solidFill>
          <a:ln/>
        </p:spPr>
      </p:sp>
      <p:sp>
        <p:nvSpPr>
          <p:cNvPr id="52" name="Text 44"/>
          <p:cNvSpPr/>
          <p:nvPr/>
        </p:nvSpPr>
        <p:spPr>
          <a:xfrm>
            <a:off x="1470422" y="17628543"/>
            <a:ext cx="1492746" cy="476250"/>
          </a:xfrm>
          <a:prstGeom prst="rect">
            <a:avLst/>
          </a:prstGeom>
          <a:noFill/>
          <a:ln/>
        </p:spPr>
        <p:txBody>
          <a:bodyPr wrap="square" lIns="25400" tIns="25400" rIns="25400" bIns="25400" rtlCol="0" anchor="ctr">
            <a:normAutofit/>
          </a:bodyPr>
          <a:lstStyle/>
          <a:p>
            <a:pPr algn="ctr" indent="0" marL="0">
              <a:lnSpc>
                <a:spcPct val="145000"/>
              </a:lnSpc>
              <a:buNone/>
            </a:pPr>
            <a:r>
              <a:rPr lang="en-US" sz="938" spc="94" kern="0" dirty="0">
                <a:solidFill>
                  <a:srgbClr val="941114"/>
                </a:solidFill>
                <a:latin typeface="Arial" pitchFamily="34" charset="0"/>
                <a:ea typeface="Arial" pitchFamily="34" charset="-122"/>
                <a:cs typeface="Arial" pitchFamily="34" charset="-120"/>
              </a:rPr>
              <a:t>CALL 03 9336 3444</a:t>
            </a:r>
            <a:endParaRPr lang="en-US" sz="938" dirty="0"/>
          </a:p>
        </p:txBody>
      </p:sp>
      <p:sp>
        <p:nvSpPr>
          <p:cNvPr id="53" name="Shape 45"/>
          <p:cNvSpPr/>
          <p:nvPr/>
        </p:nvSpPr>
        <p:spPr>
          <a:xfrm>
            <a:off x="3296543" y="17619018"/>
            <a:ext cx="1548110" cy="457200"/>
          </a:xfrm>
          <a:prstGeom prst="roundRect">
            <a:avLst>
              <a:gd name="adj" fmla="val 8333"/>
            </a:avLst>
          </a:prstGeom>
          <a:ln w="9525">
            <a:solidFill>
              <a:srgbClr val="FFFFFF">
                <a:alpha val="45000"/>
              </a:srgbClr>
            </a:solidFill>
            <a:prstDash val="solid"/>
          </a:ln>
        </p:spPr>
      </p:sp>
      <p:sp>
        <p:nvSpPr>
          <p:cNvPr id="54" name="Text 46"/>
          <p:cNvSpPr/>
          <p:nvPr/>
        </p:nvSpPr>
        <p:spPr>
          <a:xfrm>
            <a:off x="3515618" y="17628543"/>
            <a:ext cx="1109960" cy="476250"/>
          </a:xfrm>
          <a:prstGeom prst="rect">
            <a:avLst/>
          </a:prstGeom>
          <a:noFill/>
          <a:ln/>
        </p:spPr>
        <p:txBody>
          <a:bodyPr wrap="square" lIns="25400" tIns="25400" rIns="25400" bIns="25400" rtlCol="0" anchor="ctr">
            <a:normAutofit/>
          </a:bodyPr>
          <a:lstStyle/>
          <a:p>
            <a:pPr algn="ctr" indent="0" marL="0">
              <a:lnSpc>
                <a:spcPct val="145000"/>
              </a:lnSpc>
              <a:buNone/>
            </a:pPr>
            <a:r>
              <a:rPr lang="en-US" sz="938" spc="94" kern="0" dirty="0">
                <a:solidFill>
                  <a:srgbClr val="FFFFFF"/>
                </a:solidFill>
                <a:latin typeface="Arial" pitchFamily="34" charset="0"/>
                <a:ea typeface="Arial" pitchFamily="34" charset="-122"/>
                <a:cs typeface="Arial" pitchFamily="34" charset="-120"/>
              </a:rPr>
              <a:t>1300 50 20 20</a:t>
            </a:r>
            <a:endParaRPr lang="en-US" sz="938" dirty="0"/>
          </a:p>
        </p:txBody>
      </p:sp>
      <p:sp>
        <p:nvSpPr>
          <p:cNvPr id="55" name="Shape 47"/>
          <p:cNvSpPr/>
          <p:nvPr/>
        </p:nvSpPr>
        <p:spPr>
          <a:xfrm>
            <a:off x="0" y="18438168"/>
            <a:ext cx="6096000" cy="874365"/>
          </a:xfrm>
          <a:prstGeom prst="rect">
            <a:avLst/>
          </a:prstGeom>
          <a:solidFill>
            <a:srgbClr val="F6F7F8"/>
          </a:solidFill>
          <a:ln/>
        </p:spPr>
      </p:sp>
      <p:sp>
        <p:nvSpPr>
          <p:cNvPr id="56" name="Shape 48"/>
          <p:cNvSpPr/>
          <p:nvPr/>
        </p:nvSpPr>
        <p:spPr>
          <a:xfrm>
            <a:off x="0" y="18438168"/>
            <a:ext cx="6096000" cy="9525"/>
          </a:xfrm>
          <a:prstGeom prst="rect">
            <a:avLst/>
          </a:prstGeom>
          <a:solidFill>
            <a:srgbClr val="EEF0F2"/>
          </a:solidFill>
          <a:ln/>
        </p:spPr>
      </p:sp>
      <p:sp>
        <p:nvSpPr>
          <p:cNvPr id="57" name="Text 49"/>
          <p:cNvSpPr/>
          <p:nvPr/>
        </p:nvSpPr>
        <p:spPr>
          <a:xfrm>
            <a:off x="381000" y="18695343"/>
            <a:ext cx="1891903" cy="176212"/>
          </a:xfrm>
          <a:prstGeom prst="rect">
            <a:avLst/>
          </a:prstGeom>
          <a:noFill/>
          <a:ln/>
        </p:spPr>
        <p:txBody>
          <a:bodyPr wrap="square" lIns="25400" tIns="25400" rIns="25400" bIns="25400" rtlCol="0" anchor="t">
            <a:normAutofit/>
          </a:bodyPr>
          <a:lstStyle/>
          <a:p>
            <a:pPr algn="l" indent="0" marL="0">
              <a:lnSpc>
                <a:spcPct val="145000"/>
              </a:lnSpc>
              <a:buNone/>
            </a:pPr>
            <a:r>
              <a:rPr lang="en-US" sz="750" spc="120" kern="0" dirty="0">
                <a:solidFill>
                  <a:srgbClr val="941114"/>
                </a:solidFill>
                <a:latin typeface="Arial" pitchFamily="34" charset="0"/>
                <a:ea typeface="Arial" pitchFamily="34" charset="-122"/>
                <a:cs typeface="Arial" pitchFamily="34" charset="-120"/>
              </a:rPr>
              <a:t>EMAIL</a:t>
            </a:r>
            <a:endParaRPr lang="en-US" sz="750" dirty="0"/>
          </a:p>
        </p:txBody>
      </p:sp>
      <p:sp>
        <p:nvSpPr>
          <p:cNvPr id="58" name="Text 50"/>
          <p:cNvSpPr/>
          <p:nvPr/>
        </p:nvSpPr>
        <p:spPr>
          <a:xfrm>
            <a:off x="381000" y="18871555"/>
            <a:ext cx="1891903" cy="231428"/>
          </a:xfrm>
          <a:prstGeom prst="rect">
            <a:avLst/>
          </a:prstGeom>
          <a:noFill/>
          <a:ln/>
        </p:spPr>
        <p:txBody>
          <a:bodyPr wrap="square" lIns="25400" tIns="25400" rIns="25400" bIns="25400" rtlCol="0" anchor="t">
            <a:normAutofit/>
          </a:bodyPr>
          <a:lstStyle/>
          <a:p>
            <a:pPr algn="l" indent="0" marL="0">
              <a:lnSpc>
                <a:spcPct val="145000"/>
              </a:lnSpc>
              <a:buNone/>
            </a:pPr>
            <a:r>
              <a:rPr lang="en-US" sz="1050" dirty="0">
                <a:solidFill>
                  <a:srgbClr val="2C2F33"/>
                </a:solidFill>
                <a:latin typeface="Arial" pitchFamily="34" charset="0"/>
                <a:ea typeface="Arial" pitchFamily="34" charset="-122"/>
                <a:cs typeface="Arial" pitchFamily="34" charset="-120"/>
              </a:rPr>
              <a:t>melbourne@trueline.net.au</a:t>
            </a:r>
            <a:endParaRPr lang="en-US" sz="1050" dirty="0"/>
          </a:p>
        </p:txBody>
      </p:sp>
      <p:sp>
        <p:nvSpPr>
          <p:cNvPr id="59" name="Text 51"/>
          <p:cNvSpPr/>
          <p:nvPr/>
        </p:nvSpPr>
        <p:spPr>
          <a:xfrm>
            <a:off x="2577703" y="18695343"/>
            <a:ext cx="2492573" cy="176212"/>
          </a:xfrm>
          <a:prstGeom prst="rect">
            <a:avLst/>
          </a:prstGeom>
          <a:noFill/>
          <a:ln/>
        </p:spPr>
        <p:txBody>
          <a:bodyPr wrap="square" lIns="25400" tIns="25400" rIns="25400" bIns="25400" rtlCol="0" anchor="t">
            <a:normAutofit/>
          </a:bodyPr>
          <a:lstStyle/>
          <a:p>
            <a:pPr algn="l" indent="0" marL="0">
              <a:lnSpc>
                <a:spcPct val="145000"/>
              </a:lnSpc>
              <a:buNone/>
            </a:pPr>
            <a:r>
              <a:rPr lang="en-US" sz="750" spc="120" kern="0" dirty="0">
                <a:solidFill>
                  <a:srgbClr val="941114"/>
                </a:solidFill>
                <a:latin typeface="Arial" pitchFamily="34" charset="0"/>
                <a:ea typeface="Arial" pitchFamily="34" charset="-122"/>
                <a:cs typeface="Arial" pitchFamily="34" charset="-120"/>
              </a:rPr>
              <a:t>SHOWROOM</a:t>
            </a:r>
            <a:endParaRPr lang="en-US" sz="750" dirty="0"/>
          </a:p>
        </p:txBody>
      </p:sp>
      <p:sp>
        <p:nvSpPr>
          <p:cNvPr id="60" name="Text 52"/>
          <p:cNvSpPr/>
          <p:nvPr/>
        </p:nvSpPr>
        <p:spPr>
          <a:xfrm>
            <a:off x="2577703" y="18871555"/>
            <a:ext cx="2492573" cy="231428"/>
          </a:xfrm>
          <a:prstGeom prst="rect">
            <a:avLst/>
          </a:prstGeom>
          <a:noFill/>
          <a:ln/>
        </p:spPr>
        <p:txBody>
          <a:bodyPr wrap="square" lIns="25400" tIns="25400" rIns="25400" bIns="25400" rtlCol="0" anchor="t">
            <a:normAutofit/>
          </a:bodyPr>
          <a:lstStyle/>
          <a:p>
            <a:pPr algn="l" indent="0" marL="0">
              <a:lnSpc>
                <a:spcPct val="145000"/>
              </a:lnSpc>
              <a:buNone/>
            </a:pPr>
            <a:r>
              <a:rPr lang="en-US" sz="1050" dirty="0">
                <a:solidFill>
                  <a:srgbClr val="4A4F55"/>
                </a:solidFill>
                <a:latin typeface="Arial" pitchFamily="34" charset="0"/>
                <a:ea typeface="Arial" pitchFamily="34" charset="-122"/>
                <a:cs typeface="Arial" pitchFamily="34" charset="-120"/>
              </a:rPr>
              <a:t>12 Logistics Street, Keilor Park VIC 3042</a:t>
            </a:r>
            <a:endParaRPr lang="en-US" sz="1050" dirty="0"/>
          </a:p>
        </p:txBody>
      </p:sp>
      <p:sp>
        <p:nvSpPr>
          <p:cNvPr id="61" name="Shape 53"/>
          <p:cNvSpPr/>
          <p:nvPr/>
        </p:nvSpPr>
        <p:spPr>
          <a:xfrm>
            <a:off x="0" y="19312533"/>
            <a:ext cx="6096000" cy="829121"/>
          </a:xfrm>
          <a:prstGeom prst="rect">
            <a:avLst/>
          </a:prstGeom>
          <a:solidFill>
            <a:srgbClr val="4A4F55"/>
          </a:solidFill>
          <a:ln/>
        </p:spPr>
      </p:sp>
      <p:pic>
        <p:nvPicPr>
          <p:cNvPr id="62" name="Image 6" descr="preencoded.png">    </p:cNvPr>
          <p:cNvPicPr>
            <a:picLocks noChangeAspect="1"/>
          </p:cNvPicPr>
          <p:nvPr/>
        </p:nvPicPr>
        <p:blipFill>
          <a:blip r:embed="rId7"/>
          <a:stretch>
            <a:fillRect/>
          </a:stretch>
        </p:blipFill>
        <p:spPr>
          <a:xfrm>
            <a:off x="381000" y="19584219"/>
            <a:ext cx="1296144" cy="285750"/>
          </a:xfrm>
          <a:prstGeom prst="rect">
            <a:avLst/>
          </a:prstGeom>
        </p:spPr>
      </p:pic>
      <p:sp>
        <p:nvSpPr>
          <p:cNvPr id="63" name="Text 54"/>
          <p:cNvSpPr/>
          <p:nvPr/>
        </p:nvSpPr>
        <p:spPr>
          <a:xfrm>
            <a:off x="2452083" y="19522083"/>
            <a:ext cx="3262917" cy="348109"/>
          </a:xfrm>
          <a:prstGeom prst="rect">
            <a:avLst/>
          </a:prstGeom>
          <a:noFill/>
          <a:ln/>
        </p:spPr>
        <p:txBody>
          <a:bodyPr wrap="square" lIns="25400" tIns="25400" rIns="25400" bIns="25400" rtlCol="0" anchor="t">
            <a:normAutofit/>
          </a:bodyPr>
          <a:lstStyle/>
          <a:p>
            <a:pPr algn="r" indent="0" marL="0">
              <a:lnSpc>
                <a:spcPct val="155000"/>
              </a:lnSpc>
              <a:buNone/>
            </a:pPr>
            <a:r>
              <a:rPr lang="en-US" sz="788" dirty="0">
                <a:solidFill>
                  <a:srgbClr val="FFFFFF">
                    <a:alpha val="55000"/>
                  </a:srgbClr>
                </a:solidFill>
                <a:latin typeface="Arial" pitchFamily="34" charset="0"/>
                <a:ea typeface="Arial" pitchFamily="34" charset="-122"/>
                <a:cs typeface="Arial" pitchFamily="34" charset="-120"/>
              </a:rPr>
              <a:t>Trueline Patios Victoria Pty Ltd · ABN 21 626 838 211 You're receiving this because you enquired about outdoor living with us.</a:t>
            </a:r>
            <a:endParaRPr lang="en-US" sz="788"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Slide 1</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2026-06-09T10:39:41Z</dcterms:created>
  <dcterms:modified xsi:type="dcterms:W3CDTF">2026-06-09T10:39:41Z</dcterms:modified>
</cp:coreProperties>
</file>